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58"/>
  </p:notesMasterIdLst>
  <p:sldIdLst>
    <p:sldId id="257" r:id="rId3"/>
    <p:sldId id="454" r:id="rId4"/>
    <p:sldId id="423" r:id="rId5"/>
    <p:sldId id="393" r:id="rId6"/>
    <p:sldId id="394" r:id="rId7"/>
    <p:sldId id="446" r:id="rId8"/>
    <p:sldId id="427" r:id="rId9"/>
    <p:sldId id="471" r:id="rId10"/>
    <p:sldId id="426" r:id="rId11"/>
    <p:sldId id="472" r:id="rId12"/>
    <p:sldId id="430" r:id="rId13"/>
    <p:sldId id="473" r:id="rId14"/>
    <p:sldId id="474" r:id="rId15"/>
    <p:sldId id="475" r:id="rId16"/>
    <p:sldId id="476" r:id="rId17"/>
    <p:sldId id="470" r:id="rId18"/>
    <p:sldId id="465" r:id="rId19"/>
    <p:sldId id="466" r:id="rId20"/>
    <p:sldId id="467" r:id="rId21"/>
    <p:sldId id="468" r:id="rId22"/>
    <p:sldId id="477" r:id="rId23"/>
    <p:sldId id="469" r:id="rId24"/>
    <p:sldId id="401" r:id="rId25"/>
    <p:sldId id="402" r:id="rId26"/>
    <p:sldId id="438" r:id="rId27"/>
    <p:sldId id="439" r:id="rId28"/>
    <p:sldId id="422" r:id="rId29"/>
    <p:sldId id="403" r:id="rId30"/>
    <p:sldId id="404" r:id="rId31"/>
    <p:sldId id="441" r:id="rId32"/>
    <p:sldId id="442" r:id="rId33"/>
    <p:sldId id="443" r:id="rId34"/>
    <p:sldId id="478" r:id="rId35"/>
    <p:sldId id="405" r:id="rId36"/>
    <p:sldId id="406" r:id="rId37"/>
    <p:sldId id="407" r:id="rId38"/>
    <p:sldId id="408" r:id="rId39"/>
    <p:sldId id="409" r:id="rId40"/>
    <p:sldId id="455" r:id="rId41"/>
    <p:sldId id="456" r:id="rId42"/>
    <p:sldId id="457" r:id="rId43"/>
    <p:sldId id="424" r:id="rId44"/>
    <p:sldId id="410" r:id="rId45"/>
    <p:sldId id="458" r:id="rId46"/>
    <p:sldId id="411" r:id="rId47"/>
    <p:sldId id="459" r:id="rId48"/>
    <p:sldId id="461" r:id="rId49"/>
    <p:sldId id="462" r:id="rId50"/>
    <p:sldId id="460" r:id="rId51"/>
    <p:sldId id="412" r:id="rId52"/>
    <p:sldId id="414" r:id="rId53"/>
    <p:sldId id="415" r:id="rId54"/>
    <p:sldId id="463" r:id="rId55"/>
    <p:sldId id="464" r:id="rId56"/>
    <p:sldId id="320" r:id="rId5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16" autoAdjust="0"/>
  </p:normalViewPr>
  <p:slideViewPr>
    <p:cSldViewPr>
      <p:cViewPr varScale="1">
        <p:scale>
          <a:sx n="85" d="100"/>
          <a:sy n="85" d="100"/>
        </p:scale>
        <p:origin x="155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wmf"/><Relationship Id="rId1" Type="http://schemas.openxmlformats.org/officeDocument/2006/relationships/image" Target="../media/image26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wmf"/><Relationship Id="rId1" Type="http://schemas.openxmlformats.org/officeDocument/2006/relationships/image" Target="../media/image38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wmf"/><Relationship Id="rId1" Type="http://schemas.openxmlformats.org/officeDocument/2006/relationships/image" Target="../media/image44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wmf"/><Relationship Id="rId1" Type="http://schemas.openxmlformats.org/officeDocument/2006/relationships/image" Target="../media/image4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wmf>
</file>

<file path=ppt/media/image27.wm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png>
</file>

<file path=ppt/media/image41.png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png>
</file>

<file path=ppt/media/image51.wmf>
</file>

<file path=ppt/media/image52.wmf>
</file>

<file path=ppt/media/image53.wmf>
</file>

<file path=ppt/media/image5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BBA83-B718-4BE6-82ED-A9C02D992800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9445E-F379-4895-898F-BBD9AF81C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27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9445E-F379-4895-898F-BBD9AF81C6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69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504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65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129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5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53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69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685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601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174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079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1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9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83DA0-5C0E-4645-802D-017A6CA95EA2}" type="datetimeFigureOut">
              <a:rPr lang="en-US" smtClean="0"/>
              <a:t>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BB40D-E45D-4478-9511-57DC53C4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66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6.w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5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36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9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38.w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43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42.w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5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44.w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46.w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48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51.w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52.w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53.wm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 smtClean="0">
                <a:solidFill>
                  <a:schemeClr val="bg1"/>
                </a:solidFill>
                <a:latin typeface="Garamond" pitchFamily="18" charset="0"/>
              </a:rPr>
              <a:t>LINEAR ALGEBRA</a:t>
            </a:r>
            <a:endParaRPr lang="en-US" sz="2800" b="1" spc="600" dirty="0">
              <a:solidFill>
                <a:schemeClr val="bg1"/>
              </a:solidFill>
              <a:latin typeface="Garamond" pitchFamily="18" charset="0"/>
            </a:endParaRPr>
          </a:p>
        </p:txBody>
      </p:sp>
      <p:pic>
        <p:nvPicPr>
          <p:cNvPr id="146434" name="Picture 2" descr="Image result for vector space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914400"/>
            <a:ext cx="6858000" cy="4495800"/>
          </a:xfrm>
          <a:prstGeom prst="roundRect">
            <a:avLst>
              <a:gd name="adj" fmla="val 16667"/>
            </a:avLst>
          </a:prstGeom>
          <a:ln w="76200">
            <a:solidFill>
              <a:srgbClr val="C00000"/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866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917" t="23958" r="24817" b="27083"/>
          <a:stretch/>
        </p:blipFill>
        <p:spPr>
          <a:xfrm>
            <a:off x="0" y="533400"/>
            <a:ext cx="9029702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3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85" t="46615" r="31807" b="14844"/>
          <a:stretch/>
        </p:blipFill>
        <p:spPr bwMode="auto">
          <a:xfrm>
            <a:off x="533400" y="646330"/>
            <a:ext cx="8584741" cy="6211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2400" y="9216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" y="54174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132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33600" y="2438400"/>
            <a:ext cx="47481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Vector Subspaces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27408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858" t="40626" r="23646" b="15625"/>
          <a:stretch/>
        </p:blipFill>
        <p:spPr>
          <a:xfrm>
            <a:off x="228600" y="381000"/>
            <a:ext cx="86106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3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431" t="25000" r="24817" b="30209"/>
          <a:stretch/>
        </p:blipFill>
        <p:spPr>
          <a:xfrm>
            <a:off x="0" y="685800"/>
            <a:ext cx="91440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5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016" t="30209" r="24817" b="48958"/>
          <a:stretch/>
        </p:blipFill>
        <p:spPr>
          <a:xfrm>
            <a:off x="228600" y="838200"/>
            <a:ext cx="8610600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3016" t="51042" r="25403" b="25000"/>
          <a:stretch/>
        </p:blipFill>
        <p:spPr>
          <a:xfrm>
            <a:off x="228600" y="3276600"/>
            <a:ext cx="84582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1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1905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LINEAR SPAN OF A SET 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pic>
        <p:nvPicPr>
          <p:cNvPr id="11878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84" t="45313" r="30526" b="12761"/>
          <a:stretch/>
        </p:blipFill>
        <p:spPr bwMode="auto">
          <a:xfrm>
            <a:off x="76200" y="658154"/>
            <a:ext cx="8991600" cy="5971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707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Linear dependence and independence of sets 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08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6" t="28646" r="29722" b="33073"/>
          <a:stretch/>
        </p:blipFill>
        <p:spPr bwMode="auto">
          <a:xfrm>
            <a:off x="19050" y="657482"/>
            <a:ext cx="8910864" cy="6200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862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10" t="33854" r="31845" b="39323"/>
          <a:stretch/>
        </p:blipFill>
        <p:spPr bwMode="auto">
          <a:xfrm>
            <a:off x="218981" y="990600"/>
            <a:ext cx="8648793" cy="584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3788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7410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64158" y="1524000"/>
            <a:ext cx="305584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(4,9,5)   (1,1,0)  (1,3,2)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84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Basis and dimension of vector space 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838200"/>
            <a:ext cx="91439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17365D"/>
                </a:solidFill>
                <a:latin typeface="Times New Roman"/>
                <a:ea typeface="Calibri"/>
                <a:cs typeface="Times New Roman"/>
              </a:rPr>
              <a:t>Let  V be a vector space. A finite subset S of V is called a </a:t>
            </a:r>
            <a:r>
              <a:rPr lang="en-US" sz="3200" b="1" dirty="0">
                <a:latin typeface="Times New Roman"/>
                <a:ea typeface="Calibri"/>
                <a:cs typeface="Times New Roman"/>
              </a:rPr>
              <a:t>basis</a:t>
            </a:r>
            <a:r>
              <a:rPr lang="en-US" sz="3200" b="1" dirty="0">
                <a:solidFill>
                  <a:srgbClr val="17365D"/>
                </a:solidFill>
                <a:latin typeface="Times New Roman"/>
                <a:ea typeface="Calibri"/>
                <a:cs typeface="Times New Roman"/>
              </a:rPr>
              <a:t> of V </a:t>
            </a:r>
            <a:r>
              <a:rPr lang="en-US" sz="3200" b="1" dirty="0" err="1">
                <a:solidFill>
                  <a:srgbClr val="17365D"/>
                </a:solidFill>
                <a:latin typeface="Times New Roman"/>
                <a:ea typeface="Calibri"/>
                <a:cs typeface="Times New Roman"/>
              </a:rPr>
              <a:t>iff</a:t>
            </a:r>
            <a:endParaRPr lang="en-US" sz="3200" dirty="0">
              <a:ea typeface="Calibri"/>
              <a:cs typeface="Times New Roman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17365D"/>
                </a:solidFill>
                <a:latin typeface="Times New Roman"/>
                <a:ea typeface="Calibri"/>
                <a:cs typeface="Times New Roman"/>
              </a:rPr>
              <a:t>         i)  S is linearly independent set</a:t>
            </a:r>
            <a:endParaRPr lang="en-US" sz="3200" dirty="0">
              <a:ea typeface="Calibri"/>
              <a:cs typeface="Times New Roman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rgbClr val="17365D"/>
                </a:solidFill>
                <a:latin typeface="Times New Roman"/>
                <a:ea typeface="Calibri"/>
                <a:cs typeface="Times New Roman"/>
              </a:rPr>
              <a:t>and  ii)  S spans V  i.e. L(S) = V</a:t>
            </a:r>
            <a:endParaRPr lang="en-US" sz="3200" dirty="0">
              <a:ea typeface="Calibri"/>
              <a:cs typeface="Times New Roman"/>
            </a:endParaRPr>
          </a:p>
          <a:p>
            <a:pPr marL="457200" marR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3200" b="1" dirty="0">
                <a:solidFill>
                  <a:srgbClr val="C00000"/>
                </a:solidFill>
                <a:latin typeface="Times New Roman"/>
                <a:ea typeface="Calibri"/>
                <a:cs typeface="Times New Roman"/>
              </a:rPr>
              <a:t>The number of elements in basis set (i.e. cardinality of basis set) of vector space V is known as </a:t>
            </a:r>
            <a:r>
              <a:rPr lang="en-US" sz="3200" b="1" dirty="0">
                <a:latin typeface="Times New Roman"/>
                <a:ea typeface="Calibri"/>
                <a:cs typeface="Times New Roman"/>
              </a:rPr>
              <a:t>dimension</a:t>
            </a:r>
            <a:r>
              <a:rPr lang="en-US" sz="3200" b="1" dirty="0">
                <a:solidFill>
                  <a:srgbClr val="C00000"/>
                </a:solidFill>
                <a:latin typeface="Times New Roman"/>
                <a:ea typeface="Calibri"/>
                <a:cs typeface="Times New Roman"/>
              </a:rPr>
              <a:t> of vector space V.</a:t>
            </a:r>
            <a:endParaRPr lang="en-US" sz="3200" dirty="0"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494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" y="1143000"/>
            <a:ext cx="8763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AutoNum type="arabicParenR"/>
            </a:pPr>
            <a:r>
              <a:rPr lang="en-US" sz="2400" b="1" dirty="0" smtClean="0">
                <a:solidFill>
                  <a:srgbClr val="C00000"/>
                </a:solidFill>
              </a:rPr>
              <a:t>D</a:t>
            </a:r>
            <a:r>
              <a:rPr lang="en-US" sz="2400" b="1" dirty="0">
                <a:solidFill>
                  <a:srgbClr val="C00000"/>
                </a:solidFill>
              </a:rPr>
              <a:t>. Poole (2010), “Linear Algebra: A Modern Introduction”, </a:t>
            </a:r>
            <a:r>
              <a:rPr lang="en-US" sz="2400" b="1" i="1" dirty="0">
                <a:solidFill>
                  <a:srgbClr val="C00000"/>
                </a:solidFill>
              </a:rPr>
              <a:t>Brooks/Cole, 3rd  Edition</a:t>
            </a:r>
            <a:r>
              <a:rPr lang="en-US" sz="2400" b="1" i="1" dirty="0" smtClean="0">
                <a:solidFill>
                  <a:srgbClr val="C00000"/>
                </a:solidFill>
              </a:rPr>
              <a:t>.</a:t>
            </a:r>
          </a:p>
          <a:p>
            <a:pPr marL="457200" indent="-457200" algn="just">
              <a:buAutoNum type="arabicParenR"/>
            </a:pPr>
            <a:endParaRPr lang="en-US" sz="2400" b="1" dirty="0">
              <a:solidFill>
                <a:srgbClr val="C00000"/>
              </a:solidFill>
            </a:endParaRPr>
          </a:p>
          <a:p>
            <a:pPr marL="457200" indent="-457200" algn="just">
              <a:buAutoNum type="arabicParenR" startAt="2"/>
            </a:pPr>
            <a:r>
              <a:rPr lang="en-US" sz="2400" b="1" dirty="0" smtClean="0">
                <a:solidFill>
                  <a:schemeClr val="tx2"/>
                </a:solidFill>
              </a:rPr>
              <a:t>S</a:t>
            </a:r>
            <a:r>
              <a:rPr lang="en-US" sz="2400" b="1" dirty="0">
                <a:solidFill>
                  <a:schemeClr val="tx2"/>
                </a:solidFill>
              </a:rPr>
              <a:t>. </a:t>
            </a:r>
            <a:r>
              <a:rPr lang="en-US" sz="2400" b="1" dirty="0" err="1">
                <a:solidFill>
                  <a:schemeClr val="tx2"/>
                </a:solidFill>
              </a:rPr>
              <a:t>Lipschutz</a:t>
            </a:r>
            <a:r>
              <a:rPr lang="en-US" sz="2400" b="1" dirty="0">
                <a:solidFill>
                  <a:schemeClr val="tx2"/>
                </a:solidFill>
              </a:rPr>
              <a:t>(2017), “Linear </a:t>
            </a:r>
            <a:r>
              <a:rPr lang="en-US" sz="2400" b="1" dirty="0" err="1">
                <a:solidFill>
                  <a:schemeClr val="tx2"/>
                </a:solidFill>
              </a:rPr>
              <a:t>Algebr</a:t>
            </a:r>
            <a:r>
              <a:rPr lang="en-US" sz="2400" b="1" dirty="0">
                <a:solidFill>
                  <a:schemeClr val="tx2"/>
                </a:solidFill>
              </a:rPr>
              <a:t>”, </a:t>
            </a:r>
            <a:r>
              <a:rPr lang="en-US" sz="2400" b="1" i="1" dirty="0" err="1">
                <a:solidFill>
                  <a:schemeClr val="tx2"/>
                </a:solidFill>
              </a:rPr>
              <a:t>Schaum’s</a:t>
            </a:r>
            <a:r>
              <a:rPr lang="en-US" sz="2400" b="1" i="1" dirty="0">
                <a:solidFill>
                  <a:schemeClr val="tx2"/>
                </a:solidFill>
              </a:rPr>
              <a:t> Outlines, 3rd Edition.</a:t>
            </a:r>
            <a:r>
              <a:rPr lang="en-US" sz="2400" b="1" dirty="0">
                <a:solidFill>
                  <a:schemeClr val="tx2"/>
                </a:solidFill>
              </a:rPr>
              <a:t>	</a:t>
            </a:r>
            <a:endParaRPr lang="en-US" sz="2400" b="1" dirty="0" smtClean="0">
              <a:solidFill>
                <a:schemeClr val="tx2"/>
              </a:solidFill>
            </a:endParaRPr>
          </a:p>
          <a:p>
            <a:pPr marL="457200" indent="-457200" algn="just">
              <a:buAutoNum type="arabicParenR" startAt="2"/>
            </a:pPr>
            <a:endParaRPr lang="en-US" sz="2400" b="1" dirty="0">
              <a:solidFill>
                <a:srgbClr val="C00000"/>
              </a:solidFill>
            </a:endParaRPr>
          </a:p>
          <a:p>
            <a:pPr marL="457200" indent="-457200" algn="just">
              <a:buAutoNum type="arabicParenR" startAt="3"/>
            </a:pPr>
            <a:r>
              <a:rPr lang="en-US" sz="2400" b="1" dirty="0" smtClean="0">
                <a:solidFill>
                  <a:srgbClr val="C00000"/>
                </a:solidFill>
              </a:rPr>
              <a:t>K</a:t>
            </a:r>
            <a:r>
              <a:rPr lang="en-US" sz="2400" b="1" dirty="0">
                <a:solidFill>
                  <a:srgbClr val="C00000"/>
                </a:solidFill>
              </a:rPr>
              <a:t>. Hoffman , R. </a:t>
            </a:r>
            <a:r>
              <a:rPr lang="en-US" sz="2400" b="1" dirty="0" err="1">
                <a:solidFill>
                  <a:srgbClr val="C00000"/>
                </a:solidFill>
              </a:rPr>
              <a:t>Kunze</a:t>
            </a:r>
            <a:r>
              <a:rPr lang="en-US" sz="2400" b="1" dirty="0">
                <a:solidFill>
                  <a:srgbClr val="C00000"/>
                </a:solidFill>
              </a:rPr>
              <a:t>(1997),”Linear Algebra”, </a:t>
            </a:r>
            <a:r>
              <a:rPr lang="en-US" sz="2400" b="1" i="1" dirty="0">
                <a:solidFill>
                  <a:srgbClr val="C00000"/>
                </a:solidFill>
              </a:rPr>
              <a:t>Prentice Hall,2</a:t>
            </a:r>
            <a:r>
              <a:rPr lang="en-US" sz="2400" b="1" i="1" baseline="30000" dirty="0">
                <a:solidFill>
                  <a:srgbClr val="C00000"/>
                </a:solidFill>
              </a:rPr>
              <a:t>nd</a:t>
            </a:r>
            <a:r>
              <a:rPr lang="en-US" sz="2400" b="1" i="1" dirty="0">
                <a:solidFill>
                  <a:srgbClr val="C00000"/>
                </a:solidFill>
              </a:rPr>
              <a:t> Edition</a:t>
            </a:r>
            <a:r>
              <a:rPr lang="en-US" sz="2400" b="1" i="1" dirty="0" smtClean="0">
                <a:solidFill>
                  <a:srgbClr val="C00000"/>
                </a:solidFill>
              </a:rPr>
              <a:t>.</a:t>
            </a:r>
          </a:p>
          <a:p>
            <a:pPr marL="457200" indent="-457200" algn="just">
              <a:buAutoNum type="arabicParenR" startAt="3"/>
            </a:pPr>
            <a:endParaRPr lang="en-US" sz="2400" b="1" dirty="0">
              <a:solidFill>
                <a:srgbClr val="C00000"/>
              </a:solidFill>
            </a:endParaRPr>
          </a:p>
          <a:p>
            <a:pPr marL="457200" indent="-457200" algn="just">
              <a:buAutoNum type="arabicParenR" startAt="4"/>
            </a:pPr>
            <a:r>
              <a:rPr lang="en-US" sz="2400" b="1" dirty="0" smtClean="0">
                <a:solidFill>
                  <a:schemeClr val="tx2"/>
                </a:solidFill>
              </a:rPr>
              <a:t>S</a:t>
            </a:r>
            <a:r>
              <a:rPr lang="en-US" sz="2400" b="1" dirty="0">
                <a:solidFill>
                  <a:schemeClr val="tx2"/>
                </a:solidFill>
              </a:rPr>
              <a:t>. </a:t>
            </a:r>
            <a:r>
              <a:rPr lang="en-US" sz="2400" b="1" dirty="0" err="1">
                <a:solidFill>
                  <a:schemeClr val="tx2"/>
                </a:solidFill>
              </a:rPr>
              <a:t>Kumaresan</a:t>
            </a:r>
            <a:r>
              <a:rPr lang="en-US" sz="2400" b="1" dirty="0">
                <a:solidFill>
                  <a:schemeClr val="tx2"/>
                </a:solidFill>
              </a:rPr>
              <a:t>, “Linear Algebra A Geometric Approach”, </a:t>
            </a:r>
            <a:r>
              <a:rPr lang="en-US" sz="2400" b="1" i="1" dirty="0">
                <a:solidFill>
                  <a:schemeClr val="tx2"/>
                </a:solidFill>
              </a:rPr>
              <a:t>Prentice Hall India</a:t>
            </a:r>
            <a:r>
              <a:rPr lang="en-US" sz="2400" b="1" i="1" dirty="0" smtClean="0">
                <a:solidFill>
                  <a:schemeClr val="tx2"/>
                </a:solidFill>
              </a:rPr>
              <a:t>.</a:t>
            </a:r>
          </a:p>
          <a:p>
            <a:pPr marL="457200" indent="-457200" algn="just">
              <a:buAutoNum type="arabicParenR" startAt="4"/>
            </a:pPr>
            <a:endParaRPr lang="en-US" sz="2400" b="1" dirty="0">
              <a:solidFill>
                <a:srgbClr val="C00000"/>
              </a:solidFill>
            </a:endParaRPr>
          </a:p>
          <a:p>
            <a:pPr algn="just"/>
            <a:r>
              <a:rPr lang="en-US" sz="2400" b="1" dirty="0">
                <a:solidFill>
                  <a:srgbClr val="C00000"/>
                </a:solidFill>
              </a:rPr>
              <a:t>5)  </a:t>
            </a:r>
            <a:r>
              <a:rPr lang="en-US" sz="2400" b="1" dirty="0" err="1">
                <a:solidFill>
                  <a:srgbClr val="C00000"/>
                </a:solidFill>
              </a:rPr>
              <a:t>Geza</a:t>
            </a:r>
            <a:r>
              <a:rPr lang="en-US" sz="2400" b="1" dirty="0">
                <a:solidFill>
                  <a:srgbClr val="C00000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Schay</a:t>
            </a:r>
            <a:r>
              <a:rPr lang="en-US" sz="2400" b="1" dirty="0">
                <a:solidFill>
                  <a:srgbClr val="C00000"/>
                </a:solidFill>
              </a:rPr>
              <a:t>, “ Introduction to Linear Algebra”, </a:t>
            </a:r>
            <a:r>
              <a:rPr lang="en-US" sz="2400" b="1" i="1" dirty="0" err="1">
                <a:solidFill>
                  <a:srgbClr val="C00000"/>
                </a:solidFill>
              </a:rPr>
              <a:t>Narosa</a:t>
            </a:r>
            <a:r>
              <a:rPr lang="en-US" sz="2400" b="1" i="1" dirty="0">
                <a:solidFill>
                  <a:srgbClr val="C00000"/>
                </a:solidFill>
              </a:rPr>
              <a:t> Publishing House</a:t>
            </a:r>
            <a:r>
              <a:rPr lang="en-US" sz="2400" b="1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75620"/>
          </a:xfrm>
          <a:prstGeom prst="rect">
            <a:avLst/>
          </a:prstGeom>
          <a:solidFill>
            <a:srgbClr val="450B07"/>
          </a:solidFill>
        </p:spPr>
        <p:txBody>
          <a:bodyPr vert="horz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2800" b="1" spc="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j-ea"/>
                <a:cs typeface="Times New Roman" pitchFamily="18" charset="0"/>
              </a:rPr>
              <a:t>REFERENCE BOOKS</a:t>
            </a:r>
            <a:endParaRPr lang="en-US" sz="28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73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40885" r="33235" b="35235"/>
          <a:stretch/>
        </p:blipFill>
        <p:spPr bwMode="auto">
          <a:xfrm>
            <a:off x="514350" y="990600"/>
            <a:ext cx="8543925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400" y="10740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" y="37410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45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917" t="46875" r="24817" b="14583"/>
          <a:stretch/>
        </p:blipFill>
        <p:spPr>
          <a:xfrm>
            <a:off x="457200" y="1066800"/>
            <a:ext cx="8153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4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0" t="29427" r="33026" b="40095"/>
          <a:stretch/>
        </p:blipFill>
        <p:spPr bwMode="auto">
          <a:xfrm>
            <a:off x="152400" y="838200"/>
            <a:ext cx="8991599" cy="601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421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33400" y="2014478"/>
            <a:ext cx="8305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4.2 Linear transformations </a:t>
            </a:r>
            <a:endParaRPr lang="en-US" sz="6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(</a:t>
            </a:r>
            <a:r>
              <a:rPr lang="en-US" sz="6000" b="1" dirty="0">
                <a:solidFill>
                  <a:schemeClr val="bg1"/>
                </a:solidFill>
              </a:rPr>
              <a:t>maps)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45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 smtClean="0">
                <a:solidFill>
                  <a:schemeClr val="bg1"/>
                </a:solidFill>
              </a:rPr>
              <a:t>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pic>
        <p:nvPicPr>
          <p:cNvPr id="1218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7" t="34375" r="31332" b="35156"/>
          <a:stretch/>
        </p:blipFill>
        <p:spPr bwMode="auto">
          <a:xfrm>
            <a:off x="304800" y="731520"/>
            <a:ext cx="8629650" cy="5516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9" t="21094" r="32610" b="22656"/>
          <a:stretch/>
        </p:blipFill>
        <p:spPr bwMode="auto">
          <a:xfrm>
            <a:off x="400050" y="609600"/>
            <a:ext cx="874395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03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4" t="27865" r="32926" b="56847"/>
          <a:stretch/>
        </p:blipFill>
        <p:spPr bwMode="auto">
          <a:xfrm>
            <a:off x="519869" y="1447800"/>
            <a:ext cx="8705915" cy="3466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9216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47800" y="1752600"/>
            <a:ext cx="6477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</a:rPr>
              <a:t>4.3 Matrix associated with a linear map.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60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Matrix associated with a linear map.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288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8" t="41406" r="33236" b="21875"/>
          <a:stretch/>
        </p:blipFill>
        <p:spPr bwMode="auto">
          <a:xfrm>
            <a:off x="-1" y="838200"/>
            <a:ext cx="9211013" cy="5721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Matrix associated with a linear map.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39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9" t="38281" r="34993" b="35938"/>
          <a:stretch/>
        </p:blipFill>
        <p:spPr bwMode="auto">
          <a:xfrm>
            <a:off x="228600" y="9144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00200" y="1066800"/>
            <a:ext cx="60960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4.1 Vector Space, Linear independence of vectors, basis, dimension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74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38172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95640" y="990600"/>
            <a:ext cx="812222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matrix associated with T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wrt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standard basis.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431446"/>
              </p:ext>
            </p:extLst>
          </p:nvPr>
        </p:nvGraphicFramePr>
        <p:xfrm>
          <a:off x="990600" y="1447800"/>
          <a:ext cx="80010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Equation" r:id="rId3" imgW="2400120" imgH="228600" progId="Equation.DSMT4">
                  <p:embed/>
                </p:oleObj>
              </mc:Choice>
              <mc:Fallback>
                <p:oleObj name="Equation" r:id="rId3" imgW="24001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1447800"/>
                        <a:ext cx="800100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62000" y="3899118"/>
            <a:ext cx="812222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matrix associated with T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wrt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standard basis.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1004879"/>
              </p:ext>
            </p:extLst>
          </p:nvPr>
        </p:nvGraphicFramePr>
        <p:xfrm>
          <a:off x="893763" y="4356100"/>
          <a:ext cx="81280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Equation" r:id="rId5" imgW="2438280" imgH="228600" progId="Equation.DSMT4">
                  <p:embed/>
                </p:oleObj>
              </mc:Choice>
              <mc:Fallback>
                <p:oleObj name="Equation" r:id="rId5" imgW="24382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3763" y="4356100"/>
                        <a:ext cx="812800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15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6" t="33073" r="33015" b="36622"/>
          <a:stretch/>
        </p:blipFill>
        <p:spPr bwMode="auto">
          <a:xfrm>
            <a:off x="-1" y="645646"/>
            <a:ext cx="9128085" cy="6059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96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2" t="33073" r="31771" b="43310"/>
          <a:stretch/>
        </p:blipFill>
        <p:spPr bwMode="auto">
          <a:xfrm>
            <a:off x="424543" y="1567152"/>
            <a:ext cx="8686800" cy="4028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858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53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088" t="35416" r="24817" b="19792"/>
          <a:stretch/>
        </p:blipFill>
        <p:spPr>
          <a:xfrm>
            <a:off x="152400" y="381000"/>
            <a:ext cx="88392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3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14400" y="1938278"/>
            <a:ext cx="74676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4.4 Range and kernel of a linear map</a:t>
            </a:r>
            <a:r>
              <a:rPr lang="en-US" sz="6000" b="1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 </a:t>
            </a:r>
            <a:r>
              <a:rPr lang="en-US" sz="6000" b="1" dirty="0">
                <a:solidFill>
                  <a:schemeClr val="bg1"/>
                </a:solidFill>
              </a:rPr>
              <a:t>Rank-nullity theorem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Range </a:t>
            </a:r>
            <a:r>
              <a:rPr lang="en-US" sz="3600" b="1" dirty="0" smtClean="0">
                <a:solidFill>
                  <a:schemeClr val="bg1"/>
                </a:solidFill>
              </a:rPr>
              <a:t>of </a:t>
            </a:r>
            <a:r>
              <a:rPr lang="en-US" sz="3600" b="1" dirty="0">
                <a:solidFill>
                  <a:schemeClr val="bg1"/>
                </a:solidFill>
              </a:rPr>
              <a:t>a Linear </a:t>
            </a:r>
            <a:r>
              <a:rPr lang="en-US" sz="3600" b="1" dirty="0" smtClean="0">
                <a:solidFill>
                  <a:schemeClr val="bg1"/>
                </a:solidFill>
              </a:rPr>
              <a:t>Transformation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493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11" t="37241" r="31039" b="31379"/>
          <a:stretch/>
        </p:blipFill>
        <p:spPr bwMode="auto">
          <a:xfrm>
            <a:off x="127738" y="1447800"/>
            <a:ext cx="8888524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1"/>
                </a:solidFill>
              </a:rPr>
              <a:t>Kernal</a:t>
            </a:r>
            <a:r>
              <a:rPr lang="en-US" sz="3600" b="1" dirty="0" smtClean="0">
                <a:solidFill>
                  <a:schemeClr val="bg1"/>
                </a:solidFill>
              </a:rPr>
              <a:t> of </a:t>
            </a:r>
            <a:r>
              <a:rPr lang="en-US" sz="3600" b="1" dirty="0">
                <a:solidFill>
                  <a:schemeClr val="bg1"/>
                </a:solidFill>
              </a:rPr>
              <a:t>a Linear </a:t>
            </a:r>
            <a:r>
              <a:rPr lang="en-US" sz="3600" b="1" dirty="0" smtClean="0">
                <a:solidFill>
                  <a:schemeClr val="bg1"/>
                </a:solidFill>
              </a:rPr>
              <a:t>Transformation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595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9" t="35156" r="31405" b="32422"/>
          <a:stretch/>
        </p:blipFill>
        <p:spPr bwMode="auto">
          <a:xfrm>
            <a:off x="685800" y="914400"/>
            <a:ext cx="7553325" cy="4384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Null Space and Column </a:t>
            </a:r>
            <a:r>
              <a:rPr lang="en-IN" sz="3600" b="1" dirty="0" smtClean="0">
                <a:solidFill>
                  <a:schemeClr val="bg1"/>
                </a:solidFill>
              </a:rPr>
              <a:t>Space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2697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9" t="52864" r="30747" b="11979"/>
          <a:stretch/>
        </p:blipFill>
        <p:spPr bwMode="auto">
          <a:xfrm>
            <a:off x="76200" y="1219200"/>
            <a:ext cx="8992447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707886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spc="300" dirty="0" smtClean="0">
                <a:solidFill>
                  <a:schemeClr val="bg1"/>
                </a:solidFill>
              </a:rPr>
              <a:t>RANK AND NULLITY </a:t>
            </a:r>
            <a:endParaRPr lang="en-US" sz="4000" spc="300" dirty="0">
              <a:solidFill>
                <a:schemeClr val="bg1"/>
              </a:solidFill>
            </a:endParaRPr>
          </a:p>
        </p:txBody>
      </p:sp>
      <p:pic>
        <p:nvPicPr>
          <p:cNvPr id="12800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39" t="45313" r="29722" b="19271"/>
          <a:stretch/>
        </p:blipFill>
        <p:spPr bwMode="auto">
          <a:xfrm>
            <a:off x="571500" y="838200"/>
            <a:ext cx="8267700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707886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spc="300" dirty="0" smtClean="0">
                <a:solidFill>
                  <a:schemeClr val="bg1"/>
                </a:solidFill>
              </a:rPr>
              <a:t>RANK NULLITY THEOREM</a:t>
            </a:r>
            <a:endParaRPr lang="en-US" sz="4000" spc="3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295400"/>
            <a:ext cx="7411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T : V→W be any linear transformation , then: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6492514"/>
              </p:ext>
            </p:extLst>
          </p:nvPr>
        </p:nvGraphicFramePr>
        <p:xfrm>
          <a:off x="381000" y="3048000"/>
          <a:ext cx="8458202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Equation" r:id="rId3" imgW="1879560" imgH="203040" progId="Equation.DSMT4">
                  <p:embed/>
                </p:oleObj>
              </mc:Choice>
              <mc:Fallback>
                <p:oleObj name="Equation" r:id="rId3" imgW="187956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3048000"/>
                        <a:ext cx="8458202" cy="91440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95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VECTOR SPACE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13674" name="Picture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31" t="33135" r="31284" b="11805"/>
          <a:stretch/>
        </p:blipFill>
        <p:spPr bwMode="auto">
          <a:xfrm>
            <a:off x="0" y="609600"/>
            <a:ext cx="9144000" cy="6164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327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641" y="990600"/>
            <a:ext cx="8119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kernal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and range. Also verify  Rank nullity theorem..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262459"/>
              </p:ext>
            </p:extLst>
          </p:nvPr>
        </p:nvGraphicFramePr>
        <p:xfrm>
          <a:off x="1139825" y="1524000"/>
          <a:ext cx="770413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5" name="Equation" r:id="rId3" imgW="2311200" imgH="228600" progId="Equation.DSMT4">
                  <p:embed/>
                </p:oleObj>
              </mc:Choice>
              <mc:Fallback>
                <p:oleObj name="Equation" r:id="rId3" imgW="2311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9825" y="1524000"/>
                        <a:ext cx="7704138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97820" y="3925431"/>
            <a:ext cx="85937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kernal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and range. Also verify  Rank nullity theorem..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872855"/>
              </p:ext>
            </p:extLst>
          </p:nvPr>
        </p:nvGraphicFramePr>
        <p:xfrm>
          <a:off x="990600" y="4156075"/>
          <a:ext cx="7285037" cy="133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Equation" r:id="rId5" imgW="2501640" imgH="457200" progId="Equation.DSMT4">
                  <p:embed/>
                </p:oleObj>
              </mc:Choice>
              <mc:Fallback>
                <p:oleObj name="Equation" r:id="rId5" imgW="25016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0600" y="4156075"/>
                        <a:ext cx="7285037" cy="1330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6200" y="37410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29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641" y="990600"/>
            <a:ext cx="8119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kernal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and range. Also verify  Rank nullity theorem..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901729"/>
              </p:ext>
            </p:extLst>
          </p:nvPr>
        </p:nvGraphicFramePr>
        <p:xfrm>
          <a:off x="2112963" y="1447800"/>
          <a:ext cx="57562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4" name="Equation" r:id="rId3" imgW="1726920" imgH="228600" progId="Equation.DSMT4">
                  <p:embed/>
                </p:oleObj>
              </mc:Choice>
              <mc:Fallback>
                <p:oleObj name="Equation" r:id="rId3" imgW="1726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2963" y="1447800"/>
                        <a:ext cx="57562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97820" y="3925431"/>
            <a:ext cx="85937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 the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kernal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and range. Also verify  Rank nullity theorem..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7232563"/>
              </p:ext>
            </p:extLst>
          </p:nvPr>
        </p:nvGraphicFramePr>
        <p:xfrm>
          <a:off x="1119188" y="4156075"/>
          <a:ext cx="7026275" cy="133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5" name="Equation" r:id="rId5" imgW="2412720" imgH="457200" progId="Equation.DSMT4">
                  <p:embed/>
                </p:oleObj>
              </mc:Choice>
              <mc:Fallback>
                <p:oleObj name="Equation" r:id="rId5" imgW="241272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19188" y="4156075"/>
                        <a:ext cx="7026275" cy="1330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6200" y="3741003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6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86000" y="1600200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4.5 Composition of linear maps, Inverse of a linear transformation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46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>
                <a:solidFill>
                  <a:schemeClr val="bg1"/>
                </a:solidFill>
              </a:rPr>
              <a:t>Composition of 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pic>
        <p:nvPicPr>
          <p:cNvPr id="129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3" t="61198" r="40410" b="21354"/>
          <a:stretch/>
        </p:blipFill>
        <p:spPr bwMode="auto">
          <a:xfrm>
            <a:off x="285181" y="1371600"/>
            <a:ext cx="8573638" cy="361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>
                <a:solidFill>
                  <a:schemeClr val="bg1"/>
                </a:solidFill>
              </a:rPr>
              <a:t>Composition of 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304800" y="2286000"/>
            <a:ext cx="1524000" cy="19812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7162800" y="2438400"/>
            <a:ext cx="1524000" cy="19812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urved Down Arrow 18"/>
          <p:cNvSpPr/>
          <p:nvPr/>
        </p:nvSpPr>
        <p:spPr>
          <a:xfrm>
            <a:off x="1257300" y="2634615"/>
            <a:ext cx="3314700" cy="641985"/>
          </a:xfrm>
          <a:prstGeom prst="curvedDownArrow">
            <a:avLst/>
          </a:prstGeom>
          <a:solidFill>
            <a:srgbClr val="D600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4038600" y="2286000"/>
            <a:ext cx="1524000" cy="19812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rved Down Arrow 20"/>
          <p:cNvSpPr/>
          <p:nvPr/>
        </p:nvSpPr>
        <p:spPr>
          <a:xfrm>
            <a:off x="5029200" y="2743200"/>
            <a:ext cx="3314700" cy="641985"/>
          </a:xfrm>
          <a:prstGeom prst="curved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Curved Up Arrow 22"/>
          <p:cNvSpPr/>
          <p:nvPr/>
        </p:nvSpPr>
        <p:spPr>
          <a:xfrm>
            <a:off x="1066800" y="3810000"/>
            <a:ext cx="7277100" cy="1600200"/>
          </a:xfrm>
          <a:prstGeom prst="curvedUp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9600" y="2935069"/>
            <a:ext cx="590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U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91374" y="3239869"/>
            <a:ext cx="561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V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867974" y="3316069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W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686374" y="1868269"/>
            <a:ext cx="518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T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248400" y="1905000"/>
            <a:ext cx="506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S 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43400" y="5562600"/>
            <a:ext cx="984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rgbClr val="C00000"/>
                </a:solidFill>
              </a:rPr>
              <a:t>SoT</a:t>
            </a:r>
            <a:r>
              <a:rPr lang="en-US" sz="3600" b="1" dirty="0" smtClean="0">
                <a:solidFill>
                  <a:srgbClr val="C00000"/>
                </a:solidFill>
              </a:rPr>
              <a:t> 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96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1200329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>
                <a:solidFill>
                  <a:schemeClr val="bg1"/>
                </a:solidFill>
              </a:rPr>
              <a:t>Matrix associated with the composite 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pic>
        <p:nvPicPr>
          <p:cNvPr id="130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11" t="34635" r="29722" b="20052"/>
          <a:stretch/>
        </p:blipFill>
        <p:spPr bwMode="auto">
          <a:xfrm>
            <a:off x="0" y="1200328"/>
            <a:ext cx="9144000" cy="555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" y="1311057"/>
            <a:ext cx="81197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SoT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x,y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)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300155"/>
              </p:ext>
            </p:extLst>
          </p:nvPr>
        </p:nvGraphicFramePr>
        <p:xfrm>
          <a:off x="1143000" y="1752600"/>
          <a:ext cx="7237412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9" name="Equation" r:id="rId3" imgW="2171520" imgH="228600" progId="Equation.DSMT4">
                  <p:embed/>
                </p:oleObj>
              </mc:Choice>
              <mc:Fallback>
                <p:oleObj name="Equation" r:id="rId3" imgW="2171520" imgH="22860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752600"/>
                        <a:ext cx="7237412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356527"/>
              </p:ext>
            </p:extLst>
          </p:nvPr>
        </p:nvGraphicFramePr>
        <p:xfrm>
          <a:off x="2054225" y="2819400"/>
          <a:ext cx="54165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0" name="Equation" r:id="rId5" imgW="1625400" imgH="228600" progId="Equation.DSMT4">
                  <p:embed/>
                </p:oleObj>
              </mc:Choice>
              <mc:Fallback>
                <p:oleObj name="Equation" r:id="rId5" imgW="1625400" imgH="228600" progId="Equation.DSMT4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4225" y="2819400"/>
                        <a:ext cx="5416550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972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" y="1311057"/>
            <a:ext cx="81197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SoT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x,y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)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904111"/>
              </p:ext>
            </p:extLst>
          </p:nvPr>
        </p:nvGraphicFramePr>
        <p:xfrm>
          <a:off x="1311275" y="1731963"/>
          <a:ext cx="6899275" cy="80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0" name="Equation" r:id="rId3" imgW="2070000" imgH="241200" progId="Equation.DSMT4">
                  <p:embed/>
                </p:oleObj>
              </mc:Choice>
              <mc:Fallback>
                <p:oleObj name="Equation" r:id="rId3" imgW="2070000" imgH="241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275" y="1731963"/>
                        <a:ext cx="6899275" cy="804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428815"/>
              </p:ext>
            </p:extLst>
          </p:nvPr>
        </p:nvGraphicFramePr>
        <p:xfrm>
          <a:off x="1885950" y="2819400"/>
          <a:ext cx="575468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1" name="Equation" r:id="rId5" imgW="1726920" imgH="228600" progId="Equation.DSMT4">
                  <p:embed/>
                </p:oleObj>
              </mc:Choice>
              <mc:Fallback>
                <p:oleObj name="Equation" r:id="rId5" imgW="1726920" imgH="228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5950" y="2819400"/>
                        <a:ext cx="5754688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084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" y="1311057"/>
            <a:ext cx="8119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SoT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x,y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)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65051"/>
              </p:ext>
            </p:extLst>
          </p:nvPr>
        </p:nvGraphicFramePr>
        <p:xfrm>
          <a:off x="1204913" y="1752600"/>
          <a:ext cx="71120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4" name="Equation" r:id="rId3" imgW="2133360" imgH="228600" progId="Equation.DSMT4">
                  <p:embed/>
                </p:oleObj>
              </mc:Choice>
              <mc:Fallback>
                <p:oleObj name="Equation" r:id="rId3" imgW="2133360" imgH="228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4913" y="1752600"/>
                        <a:ext cx="7112000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102908"/>
              </p:ext>
            </p:extLst>
          </p:nvPr>
        </p:nvGraphicFramePr>
        <p:xfrm>
          <a:off x="914400" y="2895600"/>
          <a:ext cx="7278688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5" name="Equation" r:id="rId5" imgW="2184120" imgH="457200" progId="Equation.DSMT4">
                  <p:embed/>
                </p:oleObj>
              </mc:Choice>
              <mc:Fallback>
                <p:oleObj name="Equation" r:id="rId5" imgW="2184120" imgH="457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895600"/>
                        <a:ext cx="7278688" cy="152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104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" y="1311057"/>
            <a:ext cx="81197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SoT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x,y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) and 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ToS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x,y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).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Write matrices of T, S,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SoT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and 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ToS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wrt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standard basis.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384026"/>
              </p:ext>
            </p:extLst>
          </p:nvPr>
        </p:nvGraphicFramePr>
        <p:xfrm>
          <a:off x="741363" y="1752600"/>
          <a:ext cx="80422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8" name="Equation" r:id="rId3" imgW="2412720" imgH="228600" progId="Equation.DSMT4">
                  <p:embed/>
                </p:oleObj>
              </mc:Choice>
              <mc:Fallback>
                <p:oleObj name="Equation" r:id="rId3" imgW="2412720" imgH="228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363" y="1752600"/>
                        <a:ext cx="8042275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858817"/>
              </p:ext>
            </p:extLst>
          </p:nvPr>
        </p:nvGraphicFramePr>
        <p:xfrm>
          <a:off x="1292225" y="2819400"/>
          <a:ext cx="69405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9" name="Equation" r:id="rId5" imgW="2082600" imgH="228600" progId="Equation.DSMT4">
                  <p:embed/>
                </p:oleObj>
              </mc:Choice>
              <mc:Fallback>
                <p:oleObj name="Equation" r:id="rId5" imgW="2082600" imgH="228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2225" y="2819400"/>
                        <a:ext cx="6940550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4722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PROBLEMS</a:t>
            </a:r>
            <a:endParaRPr lang="en-US" sz="28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7642" y="1143000"/>
            <a:ext cx="421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5.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57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04" t="21726" r="30503" b="39782"/>
          <a:stretch/>
        </p:blipFill>
        <p:spPr bwMode="auto">
          <a:xfrm>
            <a:off x="71487" y="914400"/>
            <a:ext cx="9001025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VECTOR SPACE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50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>
                <a:solidFill>
                  <a:schemeClr val="bg1"/>
                </a:solidFill>
              </a:rPr>
              <a:t>Inverse of a 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pic>
        <p:nvPicPr>
          <p:cNvPr id="131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39" t="30729" r="31039" b="34635"/>
          <a:stretch/>
        </p:blipFill>
        <p:spPr bwMode="auto">
          <a:xfrm>
            <a:off x="38100" y="624608"/>
            <a:ext cx="9105902" cy="5928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300" dirty="0">
                <a:solidFill>
                  <a:schemeClr val="bg1"/>
                </a:solidFill>
              </a:rPr>
              <a:t>Inverse of a linear transformation</a:t>
            </a:r>
            <a:endParaRPr lang="en-US" sz="3600" spc="3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17732" y="1905000"/>
            <a:ext cx="678403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T is one  to one if  Nullity </a:t>
            </a:r>
            <a:r>
              <a:rPr lang="en-US" sz="4000" b="1" dirty="0">
                <a:solidFill>
                  <a:srgbClr val="C00000"/>
                </a:solidFill>
              </a:rPr>
              <a:t>(T)</a:t>
            </a:r>
            <a:r>
              <a:rPr lang="en-US" sz="4000" b="1" dirty="0" smtClean="0">
                <a:solidFill>
                  <a:srgbClr val="C00000"/>
                </a:solidFill>
              </a:rPr>
              <a:t>=0 </a:t>
            </a:r>
          </a:p>
          <a:p>
            <a:pPr algn="ctr"/>
            <a:endParaRPr lang="en-US" sz="4000" b="1" dirty="0" smtClean="0">
              <a:solidFill>
                <a:srgbClr val="C00000"/>
              </a:solidFill>
            </a:endParaRPr>
          </a:p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and </a:t>
            </a:r>
          </a:p>
          <a:p>
            <a:pPr algn="ctr"/>
            <a:endParaRPr lang="en-US" sz="4000" b="1" dirty="0" smtClean="0">
              <a:solidFill>
                <a:srgbClr val="C00000"/>
              </a:solidFill>
            </a:endParaRPr>
          </a:p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T is onto if Rank(T)=Dim U</a:t>
            </a:r>
            <a:endParaRPr lang="en-US" sz="4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3400" y="1524000"/>
            <a:ext cx="81197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Show that T is invertible.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0488406"/>
              </p:ext>
            </p:extLst>
          </p:nvPr>
        </p:nvGraphicFramePr>
        <p:xfrm>
          <a:off x="927100" y="1524000"/>
          <a:ext cx="812800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2" name="Equation" r:id="rId3" imgW="2438280" imgH="685800" progId="Equation.DSMT4">
                  <p:embed/>
                </p:oleObj>
              </mc:Choice>
              <mc:Fallback>
                <p:oleObj name="Equation" r:id="rId3" imgW="243828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100" y="1524000"/>
                        <a:ext cx="8128000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6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6096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1143000"/>
            <a:ext cx="811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Let </a:t>
            </a: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Is T is invertible?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u if T is nonsingular. If not find u such that </a:t>
            </a:r>
          </a:p>
          <a:p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</a:rPr>
              <a:t>Tu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=0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604267"/>
              </p:ext>
            </p:extLst>
          </p:nvPr>
        </p:nvGraphicFramePr>
        <p:xfrm>
          <a:off x="461963" y="1524000"/>
          <a:ext cx="8756333" cy="22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Equation" r:id="rId3" imgW="2717640" imgH="685800" progId="Equation.DSMT4">
                  <p:embed/>
                </p:oleObj>
              </mc:Choice>
              <mc:Fallback>
                <p:oleObj name="Equation" r:id="rId3" imgW="271764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1963" y="1524000"/>
                        <a:ext cx="8756333" cy="22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620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33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762000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00B050"/>
                </a:solidFill>
              </a:rPr>
              <a:t>#</a:t>
            </a:r>
            <a:endParaRPr lang="en-US" sz="4800" b="1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3240" y="914400"/>
            <a:ext cx="811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Find a linear map 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sz="28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For which 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                              T(1,2)=(2,3)  </a:t>
            </a: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And      </a:t>
            </a:r>
          </a:p>
          <a:p>
            <a:r>
              <a:rPr lang="en-US" sz="28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                              T(0,1)=(1,4).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Is T invertible?.</a:t>
            </a:r>
          </a:p>
          <a:p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</a:rPr>
              <a:t>If so find inverse of T.</a:t>
            </a: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477769"/>
              </p:ext>
            </p:extLst>
          </p:nvPr>
        </p:nvGraphicFramePr>
        <p:xfrm>
          <a:off x="3048000" y="1447800"/>
          <a:ext cx="26670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0" name="Equation" r:id="rId3" imgW="799920" imgH="228600" progId="Equation.DSMT4">
                  <p:embed/>
                </p:oleObj>
              </mc:Choice>
              <mc:Fallback>
                <p:oleObj name="Equation" r:id="rId3" imgW="799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0" y="1447800"/>
                        <a:ext cx="266700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33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 descr="Image result for any questions im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990600"/>
            <a:ext cx="7010400" cy="460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A9DD0-D03E-4CD9-907F-43C59EC74767}" type="datetime1">
              <a:rPr lang="en-US" smtClean="0"/>
              <a:t>2/22/2020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N  I  D  H  I      A  S  T  H  A  N  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6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1" t="45313" r="35139" b="25521"/>
          <a:stretch/>
        </p:blipFill>
        <p:spPr bwMode="auto">
          <a:xfrm>
            <a:off x="914400" y="304800"/>
            <a:ext cx="7524750" cy="601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969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spc="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PROBLEMS</a:t>
            </a:r>
            <a:endParaRPr lang="en-US" sz="28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VECTOR SPACE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167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0" t="30469" r="35432" b="39584"/>
          <a:stretch/>
        </p:blipFill>
        <p:spPr bwMode="auto">
          <a:xfrm>
            <a:off x="357647" y="838200"/>
            <a:ext cx="8502008" cy="4992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683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502" t="27083" r="25988" b="14583"/>
          <a:stretch/>
        </p:blipFill>
        <p:spPr>
          <a:xfrm>
            <a:off x="0" y="304800"/>
            <a:ext cx="8660948" cy="63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0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5" t="57078" r="32622" b="19837"/>
          <a:stretch/>
        </p:blipFill>
        <p:spPr bwMode="auto">
          <a:xfrm>
            <a:off x="0" y="762000"/>
            <a:ext cx="9143999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solidFill>
            <a:srgbClr val="450B0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spc="600" dirty="0" smtClean="0">
                <a:solidFill>
                  <a:schemeClr val="bg1"/>
                </a:solidFill>
              </a:rPr>
              <a:t>PROBLEMS</a:t>
            </a:r>
            <a:endParaRPr lang="en-US" sz="3600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84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</TotalTime>
  <Words>511</Words>
  <Application>Microsoft Office PowerPoint</Application>
  <PresentationFormat>On-screen Show (4:3)</PresentationFormat>
  <Paragraphs>192</Paragraphs>
  <Slides>55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Arial</vt:lpstr>
      <vt:lpstr>Calibri</vt:lpstr>
      <vt:lpstr>Garamond</vt:lpstr>
      <vt:lpstr>Times New Roman</vt:lpstr>
      <vt:lpstr>Office Theme</vt:lpstr>
      <vt:lpstr>Custom Design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NIDHI .</dc:creator>
  <cp:lastModifiedBy>Jyoti Verma (Dr.)</cp:lastModifiedBy>
  <cp:revision>110</cp:revision>
  <dcterms:created xsi:type="dcterms:W3CDTF">2006-08-16T00:00:00Z</dcterms:created>
  <dcterms:modified xsi:type="dcterms:W3CDTF">2020-02-22T08:10:57Z</dcterms:modified>
</cp:coreProperties>
</file>

<file path=docProps/thumbnail.jpeg>
</file>